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7" r:id="rId5"/>
    <p:sldId id="327" r:id="rId6"/>
    <p:sldId id="328" r:id="rId7"/>
    <p:sldId id="329" r:id="rId8"/>
    <p:sldId id="330" r:id="rId9"/>
    <p:sldId id="332" r:id="rId10"/>
    <p:sldId id="333" r:id="rId11"/>
    <p:sldId id="334" r:id="rId12"/>
    <p:sldId id="335" r:id="rId13"/>
    <p:sldId id="337" r:id="rId14"/>
    <p:sldId id="260" r:id="rId15"/>
    <p:sldId id="261" r:id="rId16"/>
    <p:sldId id="263" r:id="rId17"/>
    <p:sldId id="265" r:id="rId18"/>
    <p:sldId id="266" r:id="rId19"/>
    <p:sldId id="268" r:id="rId20"/>
    <p:sldId id="269" r:id="rId21"/>
    <p:sldId id="270" r:id="rId22"/>
    <p:sldId id="271" r:id="rId23"/>
    <p:sldId id="272" r:id="rId24"/>
    <p:sldId id="274" r:id="rId25"/>
    <p:sldId id="275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436" r:id="rId34"/>
    <p:sldId id="285" r:id="rId35"/>
    <p:sldId id="286" r:id="rId36"/>
    <p:sldId id="351" r:id="rId37"/>
    <p:sldId id="338" r:id="rId38"/>
    <p:sldId id="339" r:id="rId39"/>
    <p:sldId id="340" r:id="rId40"/>
    <p:sldId id="341" r:id="rId41"/>
    <p:sldId id="342" r:id="rId42"/>
    <p:sldId id="343" r:id="rId43"/>
    <p:sldId id="344" r:id="rId44"/>
    <p:sldId id="345" r:id="rId45"/>
    <p:sldId id="346" r:id="rId46"/>
    <p:sldId id="347" r:id="rId47"/>
    <p:sldId id="348" r:id="rId48"/>
    <p:sldId id="349" r:id="rId49"/>
    <p:sldId id="350" r:id="rId50"/>
    <p:sldId id="289" r:id="rId51"/>
    <p:sldId id="290" r:id="rId52"/>
    <p:sldId id="291" r:id="rId53"/>
    <p:sldId id="292" r:id="rId54"/>
    <p:sldId id="293" r:id="rId55"/>
    <p:sldId id="294" r:id="rId56"/>
    <p:sldId id="295" r:id="rId57"/>
    <p:sldId id="301" r:id="rId58"/>
    <p:sldId id="302" r:id="rId59"/>
    <p:sldId id="304" r:id="rId60"/>
    <p:sldId id="305" r:id="rId61"/>
    <p:sldId id="306" r:id="rId62"/>
    <p:sldId id="307" r:id="rId63"/>
    <p:sldId id="308" r:id="rId64"/>
    <p:sldId id="310" r:id="rId65"/>
    <p:sldId id="311" r:id="rId66"/>
    <p:sldId id="312" r:id="rId67"/>
    <p:sldId id="313" r:id="rId68"/>
    <p:sldId id="314" r:id="rId69"/>
    <p:sldId id="315" r:id="rId70"/>
    <p:sldId id="316" r:id="rId71"/>
    <p:sldId id="317" r:id="rId72"/>
    <p:sldId id="318" r:id="rId73"/>
    <p:sldId id="321" r:id="rId74"/>
    <p:sldId id="322" r:id="rId75"/>
    <p:sldId id="323" r:id="rId76"/>
    <p:sldId id="326" r:id="rId77"/>
    <p:sldId id="353" r:id="rId78"/>
    <p:sldId id="354" r:id="rId79"/>
    <p:sldId id="355" r:id="rId80"/>
    <p:sldId id="357" r:id="rId81"/>
    <p:sldId id="359" r:id="rId82"/>
    <p:sldId id="360" r:id="rId83"/>
    <p:sldId id="361" r:id="rId84"/>
    <p:sldId id="362" r:id="rId85"/>
    <p:sldId id="364" r:id="rId86"/>
    <p:sldId id="366" r:id="rId87"/>
    <p:sldId id="380" r:id="rId88"/>
    <p:sldId id="388" r:id="rId89"/>
    <p:sldId id="418" r:id="rId90"/>
    <p:sldId id="419" r:id="rId91"/>
    <p:sldId id="420" r:id="rId92"/>
    <p:sldId id="421" r:id="rId93"/>
    <p:sldId id="422" r:id="rId94"/>
    <p:sldId id="424" r:id="rId95"/>
    <p:sldId id="425" r:id="rId96"/>
    <p:sldId id="426" r:id="rId97"/>
    <p:sldId id="430" r:id="rId98"/>
    <p:sldId id="433" r:id="rId99"/>
    <p:sldId id="432" r:id="rId100"/>
    <p:sldId id="435" r:id="rId10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3884-3296-4337-8BCA-A6D61AF71D16}" type="datetimeFigureOut">
              <a:rPr lang="uk-UA" smtClean="0"/>
              <a:t>21.08.2023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5090-1EEA-4DA0-AAB1-01340DFE26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5413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3884-3296-4337-8BCA-A6D61AF71D16}" type="datetimeFigureOut">
              <a:rPr lang="uk-UA" smtClean="0"/>
              <a:t>21.08.2023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5090-1EEA-4DA0-AAB1-01340DFE26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4202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3884-3296-4337-8BCA-A6D61AF71D16}" type="datetimeFigureOut">
              <a:rPr lang="uk-UA" smtClean="0"/>
              <a:t>21.08.2023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5090-1EEA-4DA0-AAB1-01340DFE26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7517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3884-3296-4337-8BCA-A6D61AF71D16}" type="datetimeFigureOut">
              <a:rPr lang="uk-UA" smtClean="0"/>
              <a:t>21.08.2023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5090-1EEA-4DA0-AAB1-01340DFE26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6603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3884-3296-4337-8BCA-A6D61AF71D16}" type="datetimeFigureOut">
              <a:rPr lang="uk-UA" smtClean="0"/>
              <a:t>21.08.2023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5090-1EEA-4DA0-AAB1-01340DFE26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507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3884-3296-4337-8BCA-A6D61AF71D16}" type="datetimeFigureOut">
              <a:rPr lang="uk-UA" smtClean="0"/>
              <a:t>21.08.2023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5090-1EEA-4DA0-AAB1-01340DFE26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1830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3884-3296-4337-8BCA-A6D61AF71D16}" type="datetimeFigureOut">
              <a:rPr lang="uk-UA" smtClean="0"/>
              <a:t>21.08.2023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5090-1EEA-4DA0-AAB1-01340DFE26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1453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3884-3296-4337-8BCA-A6D61AF71D16}" type="datetimeFigureOut">
              <a:rPr lang="uk-UA" smtClean="0"/>
              <a:t>21.08.2023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5090-1EEA-4DA0-AAB1-01340DFE26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7007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3884-3296-4337-8BCA-A6D61AF71D16}" type="datetimeFigureOut">
              <a:rPr lang="uk-UA" smtClean="0"/>
              <a:t>21.08.2023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5090-1EEA-4DA0-AAB1-01340DFE26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3150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3884-3296-4337-8BCA-A6D61AF71D16}" type="datetimeFigureOut">
              <a:rPr lang="uk-UA" smtClean="0"/>
              <a:t>21.08.2023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5090-1EEA-4DA0-AAB1-01340DFE26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8406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3884-3296-4337-8BCA-A6D61AF71D16}" type="datetimeFigureOut">
              <a:rPr lang="uk-UA" smtClean="0"/>
              <a:t>21.08.2023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5090-1EEA-4DA0-AAB1-01340DFE26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9799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53884-3296-4337-8BCA-A6D61AF71D16}" type="datetimeFigureOut">
              <a:rPr lang="uk-UA" smtClean="0"/>
              <a:t>21.08.2023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55090-1EEA-4DA0-AAB1-01340DFE26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765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images.yandex.ua/yandsearch?text=%D0%BA%D1%80%D1%96%D0%BF%D0%BE%D1%81%D0%BD%D1%96%20%D1%81%D0%B5%D0%BB%D0%BB%D1%8F%D0%BD%D0%B8&amp;pos=0&amp;rpt=simage&amp;uinfo=sw-1343-sh-650-fw-1118-fh-448-pd-1&amp;img_url=http://kraeved.dyub.org/wp-content/uploads/2008/09/krest_volnenia_1861.jpg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images.yandex.ua/yandsearch?text=%D0%9C%D0%B5%D0%BB%D1%85%D1%96%D1%81%D0%B8%D0%B4%D0%B5%D0%BA%20%D0%97%D0%BD%D0%B0%D1%87%D0%BA%D0%BE%20-%20%D0%AF%D0%B2%D0%BE%D1%80%D1%81%D1%8C%D0%BA%D0%B8%D0%B9&amp;pos=1&amp;uinfo=sw-1343-sh-650-fw-1118-fh-448-pd-1&amp;rpt=simage&amp;img_url=http://img.narodna.pravda.com.ua/images/doc/4/f/4fd70-img24.jpg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images.yandex.ua/yandsearch?text=%D0%A1%D1%82%D0%B0%D0%BD%D1%96%D1%81%D0%BB%D0%B0%D0%B2%20%D0%9F%D0%BE%D0%BD%D1%8F%D1%82%D0%BE%D0%B2%D1%81%D1%8C%D0%BA%D0%B8%D0%B9&amp;pos=1&amp;uinfo=sw-1343-sh-650-fw-1118-fh-448-pd-1&amp;rpt=simage&amp;img_url=http://www.calend.ru/img/content_events/i5/5013.jpg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images.yandex.ua/yandsearch?text=%D0%91%D0%B0%D1%80%D1%81%D1%8C%D0%BA%D0%B0%20%D0%BA%D0%BE%D0%BD%D1%84%D0%B5%D0%B4%D0%B5%D1%80%D0%B0%D1%86%D1%96%D1%8F&amp;pos=1&amp;uinfo=sw-1343-sh-650-fw-1118-fh-448-pd-1&amp;rpt=simage&amp;img_url=http://img.narodna.pravda.com.ua/images/doc/3/f/3fb6f-chelmonskijozef.1875.kazimierzpulaskipodczestochowa.jpg" TargetMode="Externa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2068" y="4365104"/>
            <a:ext cx="7772400" cy="1224136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latin typeface="Georgia" panose="02040502050405020303" pitchFamily="18" charset="0"/>
              </a:rPr>
              <a:t>ЗАХИСТ УКРАЇНИ</a:t>
            </a:r>
            <a:endParaRPr lang="uk-UA" sz="4800" b="1" dirty="0">
              <a:latin typeface="Georgia" panose="02040502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661248"/>
            <a:ext cx="6400800" cy="1080120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ВІЙСЬКОВА ЗВИТЯГА ПОДІЛЛЯ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6536" cy="42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9237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00B1C355-2E96-4E41-9B71-905B33F6A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C58F4F22-205E-43EE-853D-EA839AC83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3B59CE30-AF45-43B5-9E2E-3C9A77AFA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2"/>
            <a:ext cx="9144000" cy="68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EC73D4C-86EA-4F03-A0D9-546C153F5BF7}"/>
              </a:ext>
            </a:extLst>
          </p:cNvPr>
          <p:cNvSpPr txBox="1"/>
          <p:nvPr/>
        </p:nvSpPr>
        <p:spPr>
          <a:xfrm>
            <a:off x="6078" y="0"/>
            <a:ext cx="91379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Помста козаків та Якова Шаха за страту Івана Підкови.</a:t>
            </a:r>
            <a:endParaRPr lang="ru-RU" sz="1200" b="1" dirty="0">
              <a:solidFill>
                <a:srgbClr val="6A31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Місце для вмісту 2">
            <a:extLst>
              <a:ext uri="{FF2B5EF4-FFF2-40B4-BE49-F238E27FC236}">
                <a16:creationId xmlns:a16="http://schemas.microsoft.com/office/drawing/2014/main" xmlns="" id="{DE8D970C-1EF5-4325-B094-9043E9CA96C1}"/>
              </a:ext>
            </a:extLst>
          </p:cNvPr>
          <p:cNvSpPr txBox="1">
            <a:spLocks/>
          </p:cNvSpPr>
          <p:nvPr/>
        </p:nvSpPr>
        <p:spPr>
          <a:xfrm>
            <a:off x="251520" y="1077218"/>
            <a:ext cx="8712968" cy="3305717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2438" algn="just">
              <a:buFont typeface="Wingdings 2"/>
              <a:buNone/>
            </a:pPr>
            <a:r>
              <a:rPr lang="uk-UA" sz="2800" dirty="0"/>
              <a:t>
</a:t>
            </a:r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Козаки після його страти здійснили 6 походів у Молдовське князівство разом із братом Підкови </a:t>
            </a:r>
            <a:r>
              <a:rPr lang="uk-UA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Александрелом</a:t>
            </a:r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Помстився за Івана Підкову і Яків Шах: він наказав повісити перед костелом </a:t>
            </a:r>
            <a:r>
              <a:rPr lang="uk-UA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</a:t>
            </a:r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Миколая 18 молдовських бояр. Коли це дійшло до Стамбула, османський султан зажадав страти Якова Шаха; Яків Шах був знятий із гетьманства козацькою старшиною і засланий до Канівського монастиря. Пізніше він добровільно став монахом.</a:t>
            </a:r>
          </a:p>
        </p:txBody>
      </p:sp>
      <p:pic>
        <p:nvPicPr>
          <p:cNvPr id="10" name="Рисунок 9" descr="1327850549_1.jpg">
            <a:extLst>
              <a:ext uri="{FF2B5EF4-FFF2-40B4-BE49-F238E27FC236}">
                <a16:creationId xmlns:a16="http://schemas.microsoft.com/office/drawing/2014/main" xmlns="" id="{5238081E-5467-4502-9F10-CD9B1C3B6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4033518"/>
            <a:ext cx="5010350" cy="26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5272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latin typeface="Georgia" panose="02040502050405020303" pitchFamily="18" charset="0"/>
              </a:rPr>
              <a:t>Україна в Другій світовій війні</a:t>
            </a:r>
            <a:endParaRPr lang="uk-UA" dirty="0">
              <a:latin typeface="Georgia" panose="020405020504050203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indent="431800" algn="just">
              <a:spcAft>
                <a:spcPts val="0"/>
              </a:spcAft>
            </a:pPr>
            <a:r>
              <a:rPr lang="uk-UA" sz="1600" b="1" dirty="0">
                <a:latin typeface="Times New Roman"/>
                <a:ea typeface="Times New Roman"/>
              </a:rPr>
              <a:t>121 уродженець Вінниччини стали героями СРСР, Василь Порик – національний герой Франції, Володимир Тушевський – герой Польщі, Микола Буянов – національний герой Італії.</a:t>
            </a:r>
            <a:endParaRPr lang="uk-UA" sz="1600" b="1" dirty="0" smtClean="0">
              <a:effectLst/>
              <a:latin typeface="Times New Roman"/>
              <a:ea typeface="Times New Roman"/>
            </a:endParaRPr>
          </a:p>
          <a:p>
            <a:endParaRPr lang="uk-UA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"/>
            <a:ext cx="3124217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700670"/>
            <a:ext cx="5328591" cy="432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7" y="3501008"/>
            <a:ext cx="4176465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0"/>
            <a:ext cx="2828925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0028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00B1C355-2E96-4E41-9B71-905B33F6A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C58F4F22-205E-43EE-853D-EA839AC83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3B59CE30-AF45-43B5-9E2E-3C9A77AFA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35"/>
            <a:ext cx="9144000" cy="68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7E79CCF-DBA4-452D-AEDC-4EFFA88EDF08}"/>
              </a:ext>
            </a:extLst>
          </p:cNvPr>
          <p:cNvSpPr txBox="1"/>
          <p:nvPr/>
        </p:nvSpPr>
        <p:spPr>
          <a:xfrm>
            <a:off x="0" y="4872335"/>
            <a:ext cx="33085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5113" algn="just"/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Пам'ятник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Івану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Підкові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Львові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площі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Івана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Підкови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місці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страти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146" name="Picture 2" descr="Пам'ятник Івану Підкові — визначні місця Львова">
            <a:extLst>
              <a:ext uri="{FF2B5EF4-FFF2-40B4-BE49-F238E27FC236}">
                <a16:creationId xmlns:a16="http://schemas.microsoft.com/office/drawing/2014/main" xmlns="" id="{E5153D45-494A-43C3-8A20-35484028E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53" y="541466"/>
            <a:ext cx="3022749" cy="404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387721A-A18C-47F0-B8F2-4F8F73A58598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rgbClr val="6A3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ІВАН ПІДКОВА</a:t>
            </a:r>
            <a:endParaRPr lang="ru-RU" sz="3600" dirty="0">
              <a:solidFill>
                <a:srgbClr val="6A31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 descr="Шукач | Пам'ятник Івану Підкові в м.Канів">
            <a:extLst>
              <a:ext uri="{FF2B5EF4-FFF2-40B4-BE49-F238E27FC236}">
                <a16:creationId xmlns:a16="http://schemas.microsoft.com/office/drawing/2014/main" xmlns="" id="{956B458D-75AE-4B8F-9961-1F8A749BF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1" r="10535" b="10865"/>
          <a:stretch/>
        </p:blipFill>
        <p:spPr bwMode="auto">
          <a:xfrm>
            <a:off x="3535491" y="1234274"/>
            <a:ext cx="5270845" cy="409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C7804E0-841A-4B06-A4E5-1C757B706E45}"/>
              </a:ext>
            </a:extLst>
          </p:cNvPr>
          <p:cNvSpPr txBox="1"/>
          <p:nvPr/>
        </p:nvSpPr>
        <p:spPr>
          <a:xfrm>
            <a:off x="3765738" y="5623726"/>
            <a:ext cx="50405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2438" algn="just"/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Пам'ятник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Іванові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Підкові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Тарасовою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горою (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Канів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4715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00B1C355-2E96-4E41-9B71-905B33F6A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C58F4F22-205E-43EE-853D-EA839AC83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3B59CE30-AF45-43B5-9E2E-3C9A77AFA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61" y="2153"/>
            <a:ext cx="9144000" cy="68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657F3BF-4F3C-4741-B0E0-6A6A3846B403}"/>
              </a:ext>
            </a:extLst>
          </p:cNvPr>
          <p:cNvSpPr txBox="1"/>
          <p:nvPr/>
        </p:nvSpPr>
        <p:spPr>
          <a:xfrm>
            <a:off x="-20562" y="0"/>
            <a:ext cx="9143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ІВАН ПІДКОВА, ЯК ІСТОРИЧНА ПОСТАТЬ І ХУДОЖНІЙ ОБРАЗ</a:t>
            </a:r>
            <a:endParaRPr lang="uk-UA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AE88853-5833-44AC-A3FD-2C1CA1100E25}"/>
              </a:ext>
            </a:extLst>
          </p:cNvPr>
          <p:cNvSpPr txBox="1"/>
          <p:nvPr/>
        </p:nvSpPr>
        <p:spPr>
          <a:xfrm>
            <a:off x="251520" y="824174"/>
            <a:ext cx="465065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2438" algn="just" fontAlgn="base"/>
            <a:r>
              <a:rPr lang="ru-RU" sz="1800" i="1" dirty="0" err="1"/>
              <a:t>Наприкінці</a:t>
            </a:r>
            <a:r>
              <a:rPr lang="ru-RU" sz="1800" i="1" dirty="0"/>
              <a:t> </a:t>
            </a:r>
            <a:r>
              <a:rPr lang="ru-RU" sz="1800" b="1" i="1" dirty="0"/>
              <a:t>1839</a:t>
            </a:r>
            <a:r>
              <a:rPr lang="ru-RU" sz="1800" i="1" dirty="0"/>
              <a:t> року 25-річний Тарас Шевченко почав </a:t>
            </a:r>
            <a:r>
              <a:rPr lang="ru-RU" sz="1800" i="1" dirty="0" err="1"/>
              <a:t>писати</a:t>
            </a:r>
            <a:r>
              <a:rPr lang="ru-RU" sz="1800" i="1" dirty="0"/>
              <a:t> у Санкт-</a:t>
            </a:r>
            <a:r>
              <a:rPr lang="ru-RU" sz="1800" i="1" dirty="0" err="1"/>
              <a:t>Петербурзі</a:t>
            </a:r>
            <a:r>
              <a:rPr lang="ru-RU" sz="1800" i="1" dirty="0"/>
              <a:t> поему </a:t>
            </a:r>
            <a:r>
              <a:rPr lang="ru-RU" sz="1800" b="1" i="1" dirty="0"/>
              <a:t>«</a:t>
            </a:r>
            <a:r>
              <a:rPr lang="ru-RU" sz="1800" b="1" i="1" dirty="0" err="1"/>
              <a:t>Іван</a:t>
            </a:r>
            <a:r>
              <a:rPr lang="ru-RU" sz="1800" b="1" i="1" dirty="0"/>
              <a:t> </a:t>
            </a:r>
            <a:r>
              <a:rPr lang="ru-RU" sz="1800" b="1" i="1" dirty="0" err="1"/>
              <a:t>Підкова</a:t>
            </a:r>
            <a:r>
              <a:rPr lang="ru-RU" sz="1800" b="1" i="1" dirty="0"/>
              <a:t>»</a:t>
            </a:r>
            <a:r>
              <a:rPr lang="ru-RU" sz="1800" i="1" dirty="0"/>
              <a:t>. Поет </a:t>
            </a:r>
            <a:r>
              <a:rPr lang="ru-RU" sz="1800" i="1" dirty="0" err="1"/>
              <a:t>бажав</a:t>
            </a:r>
            <a:r>
              <a:rPr lang="ru-RU" sz="1800" i="1" dirty="0"/>
              <a:t> припасти до </a:t>
            </a:r>
            <a:r>
              <a:rPr lang="ru-RU" sz="1800" i="1" dirty="0" err="1"/>
              <a:t>життєдайного</a:t>
            </a:r>
            <a:r>
              <a:rPr lang="ru-RU" sz="1800" i="1" dirty="0"/>
              <a:t> </a:t>
            </a:r>
            <a:r>
              <a:rPr lang="ru-RU" sz="1800" i="1" dirty="0" err="1"/>
              <a:t>джерела</a:t>
            </a:r>
            <a:r>
              <a:rPr lang="ru-RU" sz="1800" i="1" dirty="0"/>
              <a:t> </a:t>
            </a:r>
            <a:r>
              <a:rPr lang="ru-RU" sz="1800" i="1" dirty="0" err="1"/>
              <a:t>минувшини</a:t>
            </a:r>
            <a:r>
              <a:rPr lang="ru-RU" sz="1800" i="1" dirty="0"/>
              <a:t> України, </a:t>
            </a:r>
            <a:r>
              <a:rPr lang="ru-RU" sz="1800" i="1" dirty="0" err="1"/>
              <a:t>відшукати</a:t>
            </a:r>
            <a:r>
              <a:rPr lang="ru-RU" sz="1800" i="1" dirty="0"/>
              <a:t> там </a:t>
            </a:r>
            <a:r>
              <a:rPr lang="ru-RU" sz="1800" i="1" dirty="0" err="1"/>
              <a:t>приклади</a:t>
            </a:r>
            <a:r>
              <a:rPr lang="ru-RU" sz="1800" i="1" dirty="0"/>
              <a:t> </a:t>
            </a:r>
            <a:r>
              <a:rPr lang="ru-RU" sz="1800" i="1" dirty="0" err="1"/>
              <a:t>нестримного</a:t>
            </a:r>
            <a:r>
              <a:rPr lang="ru-RU" sz="1800" i="1" dirty="0"/>
              <a:t> </a:t>
            </a:r>
            <a:r>
              <a:rPr lang="ru-RU" sz="1800" i="1" dirty="0" err="1"/>
              <a:t>прагнення</a:t>
            </a:r>
            <a:r>
              <a:rPr lang="ru-RU" sz="1800" i="1" dirty="0"/>
              <a:t> </a:t>
            </a:r>
            <a:r>
              <a:rPr lang="ru-RU" sz="1800" i="1" dirty="0" err="1"/>
              <a:t>волі</a:t>
            </a:r>
            <a:r>
              <a:rPr lang="ru-RU" sz="1800" i="1" dirty="0"/>
              <a:t>, </a:t>
            </a:r>
            <a:r>
              <a:rPr lang="ru-RU" sz="1800" i="1" dirty="0" err="1"/>
              <a:t>відваги</a:t>
            </a:r>
            <a:r>
              <a:rPr lang="ru-RU" sz="1800" i="1" dirty="0"/>
              <a:t>, благородства, </a:t>
            </a:r>
            <a:r>
              <a:rPr lang="ru-RU" sz="1800" i="1" dirty="0" err="1"/>
              <a:t>широти</a:t>
            </a:r>
            <a:r>
              <a:rPr lang="ru-RU" sz="1800" i="1" dirty="0"/>
              <a:t> </a:t>
            </a:r>
            <a:r>
              <a:rPr lang="ru-RU" sz="1800" i="1" dirty="0" err="1"/>
              <a:t>вчинків</a:t>
            </a:r>
            <a:r>
              <a:rPr lang="ru-RU" sz="1800" i="1" dirty="0"/>
              <a:t> та думок. Шевченко, </a:t>
            </a:r>
            <a:r>
              <a:rPr lang="ru-RU" sz="1800" i="1" dirty="0" err="1"/>
              <a:t>бажаючи</a:t>
            </a:r>
            <a:r>
              <a:rPr lang="ru-RU" sz="1800" i="1" dirty="0"/>
              <a:t> </a:t>
            </a:r>
            <a:r>
              <a:rPr lang="ru-RU" sz="1800" i="1" dirty="0" err="1"/>
              <a:t>художньо</a:t>
            </a:r>
            <a:r>
              <a:rPr lang="ru-RU" sz="1800" i="1" dirty="0"/>
              <a:t> </a:t>
            </a:r>
            <a:r>
              <a:rPr lang="ru-RU" sz="1800" i="1" dirty="0" err="1"/>
              <a:t>проілюструвати</a:t>
            </a:r>
            <a:r>
              <a:rPr lang="ru-RU" sz="1800" i="1" dirty="0"/>
              <a:t> </a:t>
            </a:r>
            <a:r>
              <a:rPr lang="ru-RU" sz="1800" i="1" dirty="0" err="1"/>
              <a:t>це</a:t>
            </a:r>
            <a:r>
              <a:rPr lang="ru-RU" sz="1800" i="1" dirty="0"/>
              <a:t>,  </a:t>
            </a:r>
            <a:r>
              <a:rPr lang="ru-RU" sz="1800" i="1" dirty="0" err="1"/>
              <a:t>звернувся</a:t>
            </a:r>
            <a:r>
              <a:rPr lang="ru-RU" sz="1800" i="1" dirty="0"/>
              <a:t> до образу </a:t>
            </a:r>
            <a:r>
              <a:rPr lang="ru-RU" sz="1800" i="1" dirty="0" err="1"/>
              <a:t>Івана</a:t>
            </a:r>
            <a:r>
              <a:rPr lang="ru-RU" sz="1800" i="1" dirty="0"/>
              <a:t> </a:t>
            </a:r>
            <a:r>
              <a:rPr lang="ru-RU" sz="1800" i="1" dirty="0" err="1"/>
              <a:t>Підкови</a:t>
            </a:r>
            <a:r>
              <a:rPr lang="ru-RU" sz="1800" i="1" dirty="0"/>
              <a:t>. 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D801F03-7C32-4ECD-8510-4DFCED23F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5932" y="1521847"/>
            <a:ext cx="3951446" cy="2562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437AEEF-B638-4FBA-BCF1-2AE0A69267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22" y="3817099"/>
            <a:ext cx="3821934" cy="276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67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00B1C355-2E96-4E41-9B71-905B33F6A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C58F4F22-205E-43EE-853D-EA839AC83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3B59CE30-AF45-43B5-9E2E-3C9A77AFA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5" y="0"/>
            <a:ext cx="9144000" cy="68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CA9E0E0-9E96-47EA-8703-D6D4BD9C8299}"/>
              </a:ext>
            </a:extLst>
          </p:cNvPr>
          <p:cNvSpPr txBox="1"/>
          <p:nvPr/>
        </p:nvSpPr>
        <p:spPr>
          <a:xfrm>
            <a:off x="0" y="11374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rgbClr val="6A3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ТАРАС ШЕВЧЕНКО «ІВАН ПІДКОВА»</a:t>
            </a:r>
            <a:endParaRPr lang="ru-RU" sz="2800" dirty="0">
              <a:solidFill>
                <a:srgbClr val="6A31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BBAA92C-301D-4CC1-B04E-DE89158C3B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9952" y="752586"/>
            <a:ext cx="3297507" cy="1803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65FAF1-6643-4C97-BB3C-2C74BDFCF808}"/>
              </a:ext>
            </a:extLst>
          </p:cNvPr>
          <p:cNvSpPr txBox="1"/>
          <p:nvPr/>
        </p:nvSpPr>
        <p:spPr>
          <a:xfrm>
            <a:off x="672075" y="845932"/>
            <a:ext cx="2920641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І</a:t>
            </a:r>
            <a:br>
              <a:rPr lang="ru-RU" i="1" dirty="0"/>
            </a:br>
            <a:r>
              <a:rPr lang="uk-UA" i="1" dirty="0" smtClean="0"/>
              <a:t/>
            </a:r>
            <a:br>
              <a:rPr lang="uk-UA" i="1" dirty="0" smtClean="0"/>
            </a:br>
            <a:r>
              <a:rPr lang="uk-UA" sz="1400" b="1" i="1" dirty="0" smtClean="0">
                <a:latin typeface="Georgia" panose="02040502050405020303" pitchFamily="18" charset="0"/>
              </a:rPr>
              <a:t>Було колись — в Україні</a:t>
            </a:r>
            <a:br>
              <a:rPr lang="uk-UA" sz="1400" b="1" i="1" dirty="0" smtClean="0">
                <a:latin typeface="Georgia" panose="02040502050405020303" pitchFamily="18" charset="0"/>
              </a:rPr>
            </a:br>
            <a:r>
              <a:rPr lang="uk-UA" sz="1400" b="1" i="1" dirty="0" smtClean="0">
                <a:latin typeface="Georgia" panose="02040502050405020303" pitchFamily="18" charset="0"/>
              </a:rPr>
              <a:t>Ревіли гармати;</a:t>
            </a:r>
            <a:br>
              <a:rPr lang="uk-UA" sz="1400" b="1" i="1" dirty="0" smtClean="0">
                <a:latin typeface="Georgia" panose="02040502050405020303" pitchFamily="18" charset="0"/>
              </a:rPr>
            </a:br>
            <a:r>
              <a:rPr lang="uk-UA" sz="1400" b="1" i="1" dirty="0" smtClean="0">
                <a:latin typeface="Georgia" panose="02040502050405020303" pitchFamily="18" charset="0"/>
              </a:rPr>
              <a:t>Було колись — запорожці</a:t>
            </a:r>
            <a:br>
              <a:rPr lang="uk-UA" sz="1400" b="1" i="1" dirty="0" smtClean="0">
                <a:latin typeface="Georgia" panose="02040502050405020303" pitchFamily="18" charset="0"/>
              </a:rPr>
            </a:br>
            <a:r>
              <a:rPr lang="uk-UA" sz="1400" b="1" i="1" dirty="0" smtClean="0">
                <a:latin typeface="Georgia" panose="02040502050405020303" pitchFamily="18" charset="0"/>
              </a:rPr>
              <a:t>Вміли панувати.</a:t>
            </a:r>
            <a:br>
              <a:rPr lang="uk-UA" sz="1400" b="1" i="1" dirty="0" smtClean="0">
                <a:latin typeface="Georgia" panose="02040502050405020303" pitchFamily="18" charset="0"/>
              </a:rPr>
            </a:br>
            <a:r>
              <a:rPr lang="uk-UA" sz="1400" b="1" i="1" dirty="0" smtClean="0">
                <a:latin typeface="Georgia" panose="02040502050405020303" pitchFamily="18" charset="0"/>
              </a:rPr>
              <a:t>Панували, добували</a:t>
            </a:r>
            <a:br>
              <a:rPr lang="uk-UA" sz="1400" b="1" i="1" dirty="0" smtClean="0">
                <a:latin typeface="Georgia" panose="02040502050405020303" pitchFamily="18" charset="0"/>
              </a:rPr>
            </a:br>
            <a:r>
              <a:rPr lang="uk-UA" sz="1400" b="1" i="1" dirty="0" smtClean="0">
                <a:latin typeface="Georgia" panose="02040502050405020303" pitchFamily="18" charset="0"/>
              </a:rPr>
              <a:t>І славу, і волю;</a:t>
            </a:r>
            <a:br>
              <a:rPr lang="uk-UA" sz="1400" b="1" i="1" dirty="0" smtClean="0">
                <a:latin typeface="Georgia" panose="02040502050405020303" pitchFamily="18" charset="0"/>
              </a:rPr>
            </a:br>
            <a:r>
              <a:rPr lang="uk-UA" sz="1400" b="1" i="1" dirty="0" smtClean="0">
                <a:latin typeface="Georgia" panose="02040502050405020303" pitchFamily="18" charset="0"/>
              </a:rPr>
              <a:t>Минулося — осталися</a:t>
            </a:r>
            <a:br>
              <a:rPr lang="uk-UA" sz="1400" b="1" i="1" dirty="0" smtClean="0">
                <a:latin typeface="Georgia" panose="02040502050405020303" pitchFamily="18" charset="0"/>
              </a:rPr>
            </a:br>
            <a:r>
              <a:rPr lang="uk-UA" sz="1400" b="1" i="1" dirty="0" smtClean="0">
                <a:latin typeface="Georgia" panose="02040502050405020303" pitchFamily="18" charset="0"/>
              </a:rPr>
              <a:t>Могили на полі.</a:t>
            </a:r>
            <a:br>
              <a:rPr lang="uk-UA" sz="1400" b="1" i="1" dirty="0" smtClean="0">
                <a:latin typeface="Georgia" panose="02040502050405020303" pitchFamily="18" charset="0"/>
              </a:rPr>
            </a:br>
            <a:r>
              <a:rPr lang="uk-UA" sz="1400" b="1" i="1" dirty="0" smtClean="0">
                <a:latin typeface="Georgia" panose="02040502050405020303" pitchFamily="18" charset="0"/>
              </a:rPr>
              <a:t>Високії ті могили,</a:t>
            </a:r>
            <a:br>
              <a:rPr lang="uk-UA" sz="1400" b="1" i="1" dirty="0" smtClean="0">
                <a:latin typeface="Georgia" panose="02040502050405020303" pitchFamily="18" charset="0"/>
              </a:rPr>
            </a:br>
            <a:r>
              <a:rPr lang="uk-UA" sz="1400" b="1" i="1" dirty="0" smtClean="0">
                <a:latin typeface="Georgia" panose="02040502050405020303" pitchFamily="18" charset="0"/>
              </a:rPr>
              <a:t>Де лягло спочити</a:t>
            </a:r>
            <a:br>
              <a:rPr lang="uk-UA" sz="1400" b="1" i="1" dirty="0" smtClean="0">
                <a:latin typeface="Georgia" panose="02040502050405020303" pitchFamily="18" charset="0"/>
              </a:rPr>
            </a:br>
            <a:r>
              <a:rPr lang="uk-UA" sz="1400" b="1" i="1" dirty="0" smtClean="0">
                <a:latin typeface="Georgia" panose="02040502050405020303" pitchFamily="18" charset="0"/>
              </a:rPr>
              <a:t>Козацькеє біле тіло,</a:t>
            </a:r>
            <a:br>
              <a:rPr lang="uk-UA" sz="1400" b="1" i="1" dirty="0" smtClean="0">
                <a:latin typeface="Georgia" panose="02040502050405020303" pitchFamily="18" charset="0"/>
              </a:rPr>
            </a:br>
            <a:r>
              <a:rPr lang="uk-UA" sz="1400" b="1" i="1" dirty="0" smtClean="0">
                <a:latin typeface="Georgia" panose="02040502050405020303" pitchFamily="18" charset="0"/>
              </a:rPr>
              <a:t>В китайку повите.</a:t>
            </a:r>
            <a:br>
              <a:rPr lang="uk-UA" sz="1400" b="1" i="1" dirty="0" smtClean="0">
                <a:latin typeface="Georgia" panose="02040502050405020303" pitchFamily="18" charset="0"/>
              </a:rPr>
            </a:br>
            <a:r>
              <a:rPr lang="uk-UA" sz="1400" b="1" i="1" dirty="0" smtClean="0">
                <a:latin typeface="Georgia" panose="02040502050405020303" pitchFamily="18" charset="0"/>
              </a:rPr>
              <a:t>Високії ті могили</a:t>
            </a:r>
            <a:br>
              <a:rPr lang="uk-UA" sz="1400" b="1" i="1" dirty="0" smtClean="0">
                <a:latin typeface="Georgia" panose="02040502050405020303" pitchFamily="18" charset="0"/>
              </a:rPr>
            </a:br>
            <a:r>
              <a:rPr lang="uk-UA" sz="1400" b="1" i="1" dirty="0" smtClean="0">
                <a:latin typeface="Georgia" panose="02040502050405020303" pitchFamily="18" charset="0"/>
              </a:rPr>
              <a:t>Чорніють, як гори,</a:t>
            </a:r>
            <a:br>
              <a:rPr lang="uk-UA" sz="1400" b="1" i="1" dirty="0" smtClean="0">
                <a:latin typeface="Georgia" panose="02040502050405020303" pitchFamily="18" charset="0"/>
              </a:rPr>
            </a:br>
            <a:r>
              <a:rPr lang="uk-UA" sz="1400" b="1" i="1" dirty="0" smtClean="0">
                <a:latin typeface="Georgia" panose="02040502050405020303" pitchFamily="18" charset="0"/>
              </a:rPr>
              <a:t>Та про волю нишком в полі</a:t>
            </a:r>
            <a:br>
              <a:rPr lang="uk-UA" sz="1400" b="1" i="1" dirty="0" smtClean="0">
                <a:latin typeface="Georgia" panose="02040502050405020303" pitchFamily="18" charset="0"/>
              </a:rPr>
            </a:br>
            <a:r>
              <a:rPr lang="uk-UA" sz="1400" b="1" i="1" dirty="0" smtClean="0">
                <a:latin typeface="Georgia" panose="02040502050405020303" pitchFamily="18" charset="0"/>
              </a:rPr>
              <a:t>З вітрами говорять.</a:t>
            </a:r>
            <a:r>
              <a:rPr lang="ru-RU" i="1" dirty="0"/>
              <a:t/>
            </a:r>
            <a:br>
              <a:rPr lang="ru-RU" i="1" dirty="0"/>
            </a:br>
            <a:endParaRPr lang="uk-U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F76201C-1D28-41F8-AED9-617DA8AC2E25}"/>
              </a:ext>
            </a:extLst>
          </p:cNvPr>
          <p:cNvSpPr txBox="1"/>
          <p:nvPr/>
        </p:nvSpPr>
        <p:spPr>
          <a:xfrm>
            <a:off x="4001612" y="2708920"/>
            <a:ext cx="3066482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b="1" i="1" dirty="0" smtClean="0">
                <a:latin typeface="Georgia" panose="02040502050405020303" pitchFamily="18" charset="0"/>
              </a:rPr>
              <a:t>Свідок  слави  дідівщини</a:t>
            </a:r>
            <a:br>
              <a:rPr lang="uk-UA" sz="1400" b="1" i="1" dirty="0" smtClean="0">
                <a:latin typeface="Georgia" panose="02040502050405020303" pitchFamily="18" charset="0"/>
              </a:rPr>
            </a:br>
            <a:r>
              <a:rPr lang="uk-UA" sz="1400" b="1" i="1" dirty="0" smtClean="0">
                <a:latin typeface="Georgia" panose="02040502050405020303" pitchFamily="18" charset="0"/>
              </a:rPr>
              <a:t>З вітром  розмовляє,</a:t>
            </a:r>
            <a:br>
              <a:rPr lang="uk-UA" sz="1400" b="1" i="1" dirty="0" smtClean="0">
                <a:latin typeface="Georgia" panose="02040502050405020303" pitchFamily="18" charset="0"/>
              </a:rPr>
            </a:br>
            <a:r>
              <a:rPr lang="uk-UA" sz="1400" b="1" i="1" dirty="0" smtClean="0">
                <a:latin typeface="Georgia" panose="02040502050405020303" pitchFamily="18" charset="0"/>
              </a:rPr>
              <a:t>А внук косу несе в росу,</a:t>
            </a:r>
            <a:br>
              <a:rPr lang="uk-UA" sz="1400" b="1" i="1" dirty="0" smtClean="0">
                <a:latin typeface="Georgia" panose="02040502050405020303" pitchFamily="18" charset="0"/>
              </a:rPr>
            </a:br>
            <a:r>
              <a:rPr lang="uk-UA" sz="1400" b="1" i="1" dirty="0" smtClean="0">
                <a:latin typeface="Georgia" panose="02040502050405020303" pitchFamily="18" charset="0"/>
              </a:rPr>
              <a:t>За ними співає.</a:t>
            </a:r>
            <a:br>
              <a:rPr lang="uk-UA" sz="1400" b="1" i="1" dirty="0" smtClean="0">
                <a:latin typeface="Georgia" panose="02040502050405020303" pitchFamily="18" charset="0"/>
              </a:rPr>
            </a:br>
            <a:r>
              <a:rPr lang="uk-UA" sz="1400" b="1" i="1" dirty="0" smtClean="0">
                <a:latin typeface="Georgia" panose="02040502050405020303" pitchFamily="18" charset="0"/>
              </a:rPr>
              <a:t/>
            </a:r>
            <a:br>
              <a:rPr lang="uk-UA" sz="1400" b="1" i="1" dirty="0" smtClean="0">
                <a:latin typeface="Georgia" panose="02040502050405020303" pitchFamily="18" charset="0"/>
              </a:rPr>
            </a:br>
            <a:r>
              <a:rPr lang="uk-UA" sz="1400" b="1" i="1" dirty="0" smtClean="0">
                <a:latin typeface="Georgia" panose="02040502050405020303" pitchFamily="18" charset="0"/>
              </a:rPr>
              <a:t>Було колись — в Україні</a:t>
            </a:r>
            <a:br>
              <a:rPr lang="uk-UA" sz="1400" b="1" i="1" dirty="0" smtClean="0">
                <a:latin typeface="Georgia" panose="02040502050405020303" pitchFamily="18" charset="0"/>
              </a:rPr>
            </a:br>
            <a:r>
              <a:rPr lang="uk-UA" sz="1400" b="1" i="1" dirty="0" smtClean="0">
                <a:latin typeface="Georgia" panose="02040502050405020303" pitchFamily="18" charset="0"/>
              </a:rPr>
              <a:t>Лихо танцювало,</a:t>
            </a:r>
            <a:br>
              <a:rPr lang="uk-UA" sz="1400" b="1" i="1" dirty="0" smtClean="0">
                <a:latin typeface="Georgia" panose="02040502050405020303" pitchFamily="18" charset="0"/>
              </a:rPr>
            </a:br>
            <a:r>
              <a:rPr lang="uk-UA" sz="1400" b="1" i="1" dirty="0" smtClean="0">
                <a:latin typeface="Georgia" panose="02040502050405020303" pitchFamily="18" charset="0"/>
              </a:rPr>
              <a:t>Журба в шинку мед-горілку</a:t>
            </a:r>
            <a:br>
              <a:rPr lang="uk-UA" sz="1400" b="1" i="1" dirty="0" smtClean="0">
                <a:latin typeface="Georgia" panose="02040502050405020303" pitchFamily="18" charset="0"/>
              </a:rPr>
            </a:br>
            <a:r>
              <a:rPr lang="uk-UA" sz="1400" b="1" i="1" dirty="0" smtClean="0">
                <a:latin typeface="Georgia" panose="02040502050405020303" pitchFamily="18" charset="0"/>
              </a:rPr>
              <a:t>Поставцем кружала.</a:t>
            </a:r>
            <a:br>
              <a:rPr lang="uk-UA" sz="1400" b="1" i="1" dirty="0" smtClean="0">
                <a:latin typeface="Georgia" panose="02040502050405020303" pitchFamily="18" charset="0"/>
              </a:rPr>
            </a:br>
            <a:r>
              <a:rPr lang="uk-UA" sz="1400" b="1" i="1" dirty="0" smtClean="0">
                <a:latin typeface="Georgia" panose="02040502050405020303" pitchFamily="18" charset="0"/>
              </a:rPr>
              <a:t>Було колись добре жити</a:t>
            </a:r>
            <a:br>
              <a:rPr lang="uk-UA" sz="1400" b="1" i="1" dirty="0" smtClean="0">
                <a:latin typeface="Georgia" panose="02040502050405020303" pitchFamily="18" charset="0"/>
              </a:rPr>
            </a:br>
            <a:r>
              <a:rPr lang="uk-UA" sz="1400" b="1" i="1" dirty="0" smtClean="0">
                <a:latin typeface="Georgia" panose="02040502050405020303" pitchFamily="18" charset="0"/>
              </a:rPr>
              <a:t>На тій Україні...</a:t>
            </a:r>
            <a:br>
              <a:rPr lang="uk-UA" sz="1400" b="1" i="1" dirty="0" smtClean="0">
                <a:latin typeface="Georgia" panose="02040502050405020303" pitchFamily="18" charset="0"/>
              </a:rPr>
            </a:br>
            <a:r>
              <a:rPr lang="uk-UA" sz="1400" b="1" i="1" dirty="0" smtClean="0">
                <a:latin typeface="Georgia" panose="02040502050405020303" pitchFamily="18" charset="0"/>
              </a:rPr>
              <a:t>А згадаймо! може, серце</a:t>
            </a:r>
            <a:br>
              <a:rPr lang="uk-UA" sz="1400" b="1" i="1" dirty="0" smtClean="0">
                <a:latin typeface="Georgia" panose="02040502050405020303" pitchFamily="18" charset="0"/>
              </a:rPr>
            </a:br>
            <a:r>
              <a:rPr lang="uk-UA" sz="1400" b="1" i="1" dirty="0" smtClean="0">
                <a:latin typeface="Georgia" panose="02040502050405020303" pitchFamily="18" charset="0"/>
              </a:rPr>
              <a:t>Хоч трохи спочине.</a:t>
            </a:r>
            <a:endParaRPr lang="uk-UA" sz="1400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358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182"/>
            <a:ext cx="9068110" cy="68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93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4824536" cy="678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42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72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42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 smtClean="0"/>
              <a:t>БИТВА ПІД МАХНІВКОЮ</a:t>
            </a:r>
            <a:endParaRPr lang="uk-UA" sz="2800" b="1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r="4545"/>
          <a:stretch>
            <a:fillRect/>
          </a:stretch>
        </p:blipFill>
        <p:spPr bwMode="auto">
          <a:xfrm>
            <a:off x="0" y="0"/>
            <a:ext cx="9143999" cy="5373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42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87" b="28487"/>
          <a:stretch>
            <a:fillRect/>
          </a:stretch>
        </p:blipFill>
        <p:spPr bwMode="auto">
          <a:xfrm>
            <a:off x="-108520" y="116632"/>
            <a:ext cx="9252520" cy="532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2288" y="6165304"/>
            <a:ext cx="5486400" cy="576064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latin typeface="Georgia" panose="02040502050405020303" pitchFamily="18" charset="0"/>
              </a:rPr>
              <a:t>БИТВА ПІД МАХНІВКОЮ</a:t>
            </a:r>
            <a:endParaRPr lang="uk-UA" sz="2400" dirty="0">
              <a:latin typeface="Georgia" panose="02040502050405020303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7500"/>
          </a:bodyPr>
          <a:lstStyle/>
          <a:p>
            <a:pPr algn="ctr"/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731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"/>
            <a:ext cx="6912767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6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963613"/>
            <a:ext cx="9791700" cy="878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552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"/>
            <a:ext cx="5472608" cy="684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82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5544616" cy="674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36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-32293"/>
            <a:ext cx="6408712" cy="684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16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807"/>
            <a:ext cx="91440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4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51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52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66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9824"/>
            <a:ext cx="6048672" cy="675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086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2" y="0"/>
            <a:ext cx="9054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925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10" y="-1"/>
            <a:ext cx="7917854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09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4234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31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328" y="0"/>
            <a:ext cx="5446976" cy="689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8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5050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793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917" y="1"/>
            <a:ext cx="10195485" cy="7893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1675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0"/>
            <a:ext cx="5904656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46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8625"/>
            <a:ext cx="5040560" cy="672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38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dirty="0" smtClean="0">
                <a:latin typeface="Georgia" panose="02040502050405020303" pitchFamily="18" charset="0"/>
              </a:rPr>
              <a:t>ВЕРЛАНІВСЬКА РЕВОЛЮЦІЯ</a:t>
            </a:r>
            <a:endParaRPr lang="uk-UA" dirty="0">
              <a:latin typeface="Georgia" panose="020405020504050203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435100"/>
            <a:ext cx="3213993" cy="494622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uk-UA" sz="1500" b="1" dirty="0">
                <a:latin typeface="Georgia" panose="02040502050405020303" pitchFamily="18" charset="0"/>
              </a:rPr>
              <a:t>Верлан (р. н. і р. с. невідомі) — один з керівників національно-визвольного і соціального руху проти польської шляхти на Правобережній Україні у 30-х роках XVIII століття, відоме також як </a:t>
            </a:r>
            <a:r>
              <a:rPr lang="uk-UA" sz="1500" b="1" i="1" dirty="0">
                <a:latin typeface="Georgia" panose="02040502050405020303" pitchFamily="18" charset="0"/>
              </a:rPr>
              <a:t>Народне повстання 1734-38 рр.</a:t>
            </a:r>
            <a:r>
              <a:rPr lang="uk-UA" sz="1500" b="1" dirty="0">
                <a:latin typeface="Georgia" panose="02040502050405020303" pitchFamily="18" charset="0"/>
              </a:rPr>
              <a:t>, </a:t>
            </a:r>
            <a:r>
              <a:rPr lang="uk-UA" sz="1500" b="1" i="1" dirty="0">
                <a:latin typeface="Georgia" panose="02040502050405020303" pitchFamily="18" charset="0"/>
              </a:rPr>
              <a:t>Верланівська революція.</a:t>
            </a:r>
            <a:r>
              <a:rPr lang="uk-UA" sz="1500" b="1" dirty="0">
                <a:latin typeface="Georgia" panose="02040502050405020303" pitchFamily="18" charset="0"/>
              </a:rPr>
              <a:t> Був сотником надвірних козаків князів Любомирських у Шаргороді. Під час масового повстання гайдамаків на Брацлавщині 1734 року обраний наказним козацьким полковником. Своє військо організував за козацьким взірцем.</a:t>
            </a:r>
          </a:p>
          <a:p>
            <a:pPr algn="just"/>
            <a:r>
              <a:rPr lang="uk-UA" sz="1500" b="1" dirty="0">
                <a:latin typeface="Georgia" panose="02040502050405020303" pitchFamily="18" charset="0"/>
              </a:rPr>
              <a:t>Після об'єднання зусиль царських і польсько-шляхетських військ того ж року повстання було придушене, а його ватажок з частиною прибічників відступив на територію Молдови</a:t>
            </a:r>
          </a:p>
          <a:p>
            <a:endParaRPr lang="uk-UA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2" y="332656"/>
            <a:ext cx="521538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50612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6" y="0"/>
            <a:ext cx="91583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30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5367338"/>
            <a:ext cx="9144000" cy="1490662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Повстання Верлана, Народне повстання 1734-1738 рр, Верланова Революція — перше організоване гайдамацьке повстання, результатом якого стало звільнення на короткий час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значної частини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українських земель, що залишались у складі Речі Посполитої у XVIII столітті</a:t>
            </a:r>
            <a:endParaRPr lang="uk-UA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6" r="22346"/>
          <a:stretch>
            <a:fillRect/>
          </a:stretch>
        </p:blipFill>
        <p:spPr bwMode="auto">
          <a:xfrm>
            <a:off x="0" y="0"/>
            <a:ext cx="9144000" cy="528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98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-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988491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11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latin typeface="Georgia" panose="02040502050405020303" pitchFamily="18" charset="0"/>
              </a:rPr>
              <a:t>БЕРНАРД ПРЕТВИЧ</a:t>
            </a:r>
            <a:br>
              <a:rPr lang="uk-UA" dirty="0" smtClean="0">
                <a:latin typeface="Georgia" panose="02040502050405020303" pitchFamily="18" charset="0"/>
              </a:rPr>
            </a:br>
            <a:r>
              <a:rPr lang="uk-UA" dirty="0" smtClean="0">
                <a:latin typeface="Georgia" panose="02040502050405020303" pitchFamily="18" charset="0"/>
              </a:rPr>
              <a:t>Барський староста</a:t>
            </a:r>
            <a:endParaRPr lang="uk-UA" dirty="0">
              <a:latin typeface="Georgia" panose="020405020504050203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435100"/>
            <a:ext cx="3600400" cy="4691063"/>
          </a:xfrm>
        </p:spPr>
        <p:txBody>
          <a:bodyPr>
            <a:normAutofit fontScale="92500"/>
          </a:bodyPr>
          <a:lstStyle/>
          <a:p>
            <a:r>
              <a:rPr lang="uk-UA" dirty="0"/>
              <a:t> </a:t>
            </a:r>
          </a:p>
          <a:p>
            <a:pPr algn="just"/>
            <a:r>
              <a:rPr lang="uk-UA" sz="1500" b="1" dirty="0">
                <a:latin typeface="Georgia" panose="02040502050405020303" pitchFamily="18" charset="0"/>
              </a:rPr>
              <a:t>Бернард Претвич</a:t>
            </a:r>
            <a:r>
              <a:rPr lang="uk-UA" sz="1500" dirty="0">
                <a:latin typeface="Georgia" panose="02040502050405020303" pitchFamily="18" charset="0"/>
              </a:rPr>
              <a:t> званий </a:t>
            </a:r>
            <a:r>
              <a:rPr lang="uk-UA" sz="1500" dirty="0" err="1">
                <a:latin typeface="Georgia" panose="02040502050405020303" pitchFamily="18" charset="0"/>
              </a:rPr>
              <a:t>Murus</a:t>
            </a:r>
            <a:r>
              <a:rPr lang="uk-UA" sz="1500" dirty="0">
                <a:latin typeface="Georgia" panose="02040502050405020303" pitchFamily="18" charset="0"/>
              </a:rPr>
              <a:t> </a:t>
            </a:r>
            <a:r>
              <a:rPr lang="uk-UA" sz="1500" dirty="0" err="1">
                <a:latin typeface="Georgia" panose="02040502050405020303" pitchFamily="18" charset="0"/>
              </a:rPr>
              <a:t>Podoliae</a:t>
            </a:r>
            <a:r>
              <a:rPr lang="uk-UA" sz="1500" dirty="0">
                <a:latin typeface="Georgia" panose="02040502050405020303" pitchFamily="18" charset="0"/>
              </a:rPr>
              <a:t>, </a:t>
            </a:r>
            <a:r>
              <a:rPr lang="uk-UA" sz="1500" dirty="0" err="1">
                <a:latin typeface="Georgia" panose="02040502050405020303" pitchFamily="18" charset="0"/>
              </a:rPr>
              <a:t>Terror</a:t>
            </a:r>
            <a:r>
              <a:rPr lang="uk-UA" sz="1500" dirty="0">
                <a:latin typeface="Georgia" panose="02040502050405020303" pitchFamily="18" charset="0"/>
              </a:rPr>
              <a:t> </a:t>
            </a:r>
            <a:r>
              <a:rPr lang="uk-UA" sz="1500" dirty="0" err="1">
                <a:latin typeface="Georgia" panose="02040502050405020303" pitchFamily="18" charset="0"/>
              </a:rPr>
              <a:t>Tartarorum</a:t>
            </a:r>
            <a:r>
              <a:rPr lang="uk-UA" sz="1500" dirty="0">
                <a:latin typeface="Georgia" panose="02040502050405020303" pitchFamily="18" charset="0"/>
              </a:rPr>
              <a:t> (1500 – 1563) — військовик і урядник Польського королівства староста Бару і </a:t>
            </a:r>
            <a:r>
              <a:rPr lang="uk-UA" sz="1500" dirty="0" err="1">
                <a:latin typeface="Georgia" panose="02040502050405020303" pitchFamily="18" charset="0"/>
              </a:rPr>
              <a:t>Теребовлі</a:t>
            </a:r>
            <a:r>
              <a:rPr lang="uk-UA" sz="1500" dirty="0">
                <a:latin typeface="Georgia" panose="02040502050405020303" pitchFamily="18" charset="0"/>
              </a:rPr>
              <a:t> Прославився обороною кордонів від нападів Кримського ханства. Організатор і герой ранньої козаччини.</a:t>
            </a:r>
          </a:p>
          <a:p>
            <a:pPr algn="just"/>
            <a:r>
              <a:rPr lang="uk-UA" sz="1500" dirty="0">
                <a:latin typeface="Georgia" panose="02040502050405020303" pitchFamily="18" charset="0"/>
              </a:rPr>
              <a:t>Завдяки забезпеченій ним ефективній обороні розпочався розвиток міст Поділля, колонізація земель. До сьогодні відома приповідка «За </a:t>
            </a:r>
            <a:r>
              <a:rPr lang="uk-UA" sz="1500" dirty="0" err="1">
                <a:latin typeface="Georgia" panose="02040502050405020303" pitchFamily="18" charset="0"/>
              </a:rPr>
              <a:t>Претвича</a:t>
            </a:r>
            <a:r>
              <a:rPr lang="uk-UA" sz="1500" dirty="0">
                <a:latin typeface="Georgia" panose="02040502050405020303" pitchFamily="18" charset="0"/>
              </a:rPr>
              <a:t> вільний від татар кордон». Кшиштоф </a:t>
            </a:r>
            <a:r>
              <a:rPr lang="uk-UA" sz="1500" dirty="0" err="1">
                <a:latin typeface="Georgia" panose="02040502050405020303" pitchFamily="18" charset="0"/>
              </a:rPr>
              <a:t>Варчевський</a:t>
            </a:r>
            <a:r>
              <a:rPr lang="uk-UA" sz="1500" dirty="0">
                <a:latin typeface="Georgia" panose="02040502050405020303" pitchFamily="18" charset="0"/>
              </a:rPr>
              <a:t> 1598 р. назвав його «Муром Польщі», </a:t>
            </a:r>
            <a:r>
              <a:rPr lang="uk-UA" sz="1500" dirty="0" err="1">
                <a:latin typeface="Georgia" panose="02040502050405020303" pitchFamily="18" charset="0"/>
              </a:rPr>
              <a:t>Бартош</a:t>
            </a:r>
            <a:r>
              <a:rPr lang="uk-UA" sz="1500" dirty="0">
                <a:latin typeface="Georgia" panose="02040502050405020303" pitchFamily="18" charset="0"/>
              </a:rPr>
              <a:t> </a:t>
            </a:r>
            <a:r>
              <a:rPr lang="uk-UA" sz="1500" dirty="0" err="1">
                <a:latin typeface="Georgia" panose="02040502050405020303" pitchFamily="18" charset="0"/>
              </a:rPr>
              <a:t>Папроцький</a:t>
            </a:r>
            <a:r>
              <a:rPr lang="uk-UA" sz="1500" dirty="0">
                <a:latin typeface="Georgia" panose="02040502050405020303" pitchFamily="18" charset="0"/>
              </a:rPr>
              <a:t> 1575 р. «Пострахом Татар». Історик </a:t>
            </a:r>
            <a:r>
              <a:rPr lang="uk-UA" sz="1500" dirty="0" err="1">
                <a:latin typeface="Georgia" panose="02040502050405020303" pitchFamily="18" charset="0"/>
              </a:rPr>
              <a:t>Йоган</a:t>
            </a:r>
            <a:r>
              <a:rPr lang="uk-UA" sz="1500" dirty="0">
                <a:latin typeface="Georgia" panose="02040502050405020303" pitchFamily="18" charset="0"/>
              </a:rPr>
              <a:t> </a:t>
            </a:r>
            <a:r>
              <a:rPr lang="uk-UA" sz="1500" dirty="0" err="1">
                <a:latin typeface="Georgia" panose="02040502050405020303" pitchFamily="18" charset="0"/>
              </a:rPr>
              <a:t>Сінапіус</a:t>
            </a:r>
            <a:r>
              <a:rPr lang="uk-UA" sz="1500" dirty="0">
                <a:latin typeface="Georgia" panose="02040502050405020303" pitchFamily="18" charset="0"/>
              </a:rPr>
              <a:t> згадував легенду про Б. </a:t>
            </a:r>
            <a:r>
              <a:rPr lang="uk-UA" sz="1500" dirty="0" err="1">
                <a:latin typeface="Georgia" panose="02040502050405020303" pitchFamily="18" charset="0"/>
              </a:rPr>
              <a:t>Претвича</a:t>
            </a:r>
            <a:r>
              <a:rPr lang="uk-UA" sz="1500" dirty="0">
                <a:latin typeface="Georgia" panose="02040502050405020303" pitchFamily="18" charset="0"/>
              </a:rPr>
              <a:t>, що у дорозі татарські матері лякали ним дітей, які голосно кричали</a:t>
            </a:r>
          </a:p>
          <a:p>
            <a:endParaRPr lang="uk-UA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4185"/>
            <a:ext cx="5292080" cy="662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6650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medved-magazine.ru/userfiles/images/koh-gosudsr/2013/rab-krest_volnenia_186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5536"/>
            <a:ext cx="9144000" cy="818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43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ovstanny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62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64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ews1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964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05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56" y="0"/>
            <a:ext cx="925091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6115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925252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457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g.narodna.pravda.com.ua/images/doc/4/f/4fd70-img2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5976664" cy="620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18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artchive.com/web_gallery/reproductions/97501-98000/97818/size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461731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98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>
                <a:latin typeface="Arial Black" panose="020B0A04020102020204" pitchFamily="34" charset="0"/>
              </a:rPr>
              <a:t>БАРСЬКА КОНФЕДЕРАЦІЯ</a:t>
            </a:r>
            <a:br>
              <a:rPr lang="uk-UA" dirty="0">
                <a:latin typeface="Arial Black" panose="020B0A04020102020204" pitchFamily="34" charset="0"/>
              </a:rPr>
            </a:br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5367338"/>
            <a:ext cx="9144000" cy="1490662"/>
          </a:xfrm>
        </p:spPr>
        <p:txBody>
          <a:bodyPr>
            <a:noAutofit/>
          </a:bodyPr>
          <a:lstStyle/>
          <a:p>
            <a:pPr algn="just"/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Барська конфедерація — військово-політичне об'єднання польської шляхти і римо-католицького духовенства, спрямоване проти короля Станіслава Августа Понятовського, протеже Катерини ІІ, та втручання Російської імперії у внутрішні справи Речі Посполитої</a:t>
            </a:r>
          </a:p>
        </p:txBody>
      </p:sp>
      <p:pic>
        <p:nvPicPr>
          <p:cNvPr id="12290" name="Picture 2" descr="http://ic.pics.livejournal.com/fon_eichwald/43081844/233707/233707_original.jpg">
            <a:hlinkClick r:id="rId2"/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7" r="9667"/>
          <a:stretch>
            <a:fillRect/>
          </a:stretch>
        </p:blipFill>
        <p:spPr bwMode="auto">
          <a:xfrm>
            <a:off x="0" y="0"/>
            <a:ext cx="9144000" cy="472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64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Georgia" panose="02040502050405020303" pitchFamily="18" charset="0"/>
              </a:rPr>
              <a:t>МАКСИМ ЗАЛІЗНЯК</a:t>
            </a:r>
            <a:endParaRPr lang="uk-UA" dirty="0">
              <a:latin typeface="Georgia" panose="02040502050405020303" pitchFamily="18" charset="0"/>
            </a:endParaRPr>
          </a:p>
        </p:txBody>
      </p:sp>
      <p:pic>
        <p:nvPicPr>
          <p:cNvPr id="13314" name="Picture 2" descr="zalizny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16832"/>
            <a:ext cx="5328592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23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332656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atin typeface="Georgia" panose="02040502050405020303" pitchFamily="18" charset="0"/>
              </a:rPr>
              <a:t>ІВАН ГОНТА</a:t>
            </a:r>
            <a:endParaRPr lang="uk-UA" sz="2800" b="1" dirty="0">
              <a:latin typeface="Georgia" panose="02040502050405020303" pitchFamily="18" charset="0"/>
            </a:endParaRPr>
          </a:p>
        </p:txBody>
      </p:sp>
      <p:pic>
        <p:nvPicPr>
          <p:cNvPr id="14338" name="Picture 2" descr="gon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85283"/>
            <a:ext cx="5472608" cy="569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81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xmlns="" id="{19B3B663-22F9-4FF7-BEB3-6F284AA8D6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64A09177-DE8D-4835-8114-FF209FB3D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EA08E0C3-6C9B-48D4-B640-9FC237A05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" y="-10862"/>
            <a:ext cx="9144000" cy="686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DDB0393-9C99-4702-B06C-C5C7DAD229EC}"/>
              </a:ext>
            </a:extLst>
          </p:cNvPr>
          <p:cNvSpPr txBox="1"/>
          <p:nvPr/>
        </p:nvSpPr>
        <p:spPr>
          <a:xfrm>
            <a:off x="2123728" y="180010"/>
            <a:ext cx="46506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>
                <a:solidFill>
                  <a:srgbClr val="6A3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ІВАН ПІДКОВА</a:t>
            </a:r>
            <a:endParaRPr lang="ru-RU" sz="3600" dirty="0">
              <a:solidFill>
                <a:srgbClr val="6A31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621BE9A-CFC7-4DE1-86CB-53AD22AB42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7" y="978741"/>
            <a:ext cx="3365668" cy="4457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A8D708D-0CFF-403D-B331-4DB6E89FB38C}"/>
              </a:ext>
            </a:extLst>
          </p:cNvPr>
          <p:cNvSpPr txBox="1"/>
          <p:nvPr/>
        </p:nvSpPr>
        <p:spPr>
          <a:xfrm>
            <a:off x="3436067" y="1017687"/>
            <a:ext cx="465065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2438" algn="just"/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Історична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постать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Івана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Підкови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надзвичайно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популярною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 і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52438" algn="just"/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переказами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Іван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Підкова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походи</a:t>
            </a:r>
            <a:r>
              <a:rPr lang="uk-UA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і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роду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молдавських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господарів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і, за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деякими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свідченнями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братом господаря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Івони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вбитого турками за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спробу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скинути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турецьке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ярмо.</a:t>
            </a:r>
          </a:p>
          <a:p>
            <a:pPr indent="452438" algn="just"/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Запорожжі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Іван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Підкова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з’явився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1550 року,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привівши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собою на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Січ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цілий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козацький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полк – </a:t>
            </a:r>
            <a:r>
              <a:rPr lang="uk-UA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 правдиво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отборних</a:t>
            </a:r>
            <a:r>
              <a:rPr lang="uk-UA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52438" algn="just"/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Запорожці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охрестили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Волошином, як такого,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прибув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Волощини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Румунії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згодом – Підковою,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те,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мав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рідкісну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фізичну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силу і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надзвичайний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зріст</a:t>
            </a:r>
            <a:r>
              <a:rPr lang="uk-UA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( 2 м 29 см)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запросто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ламав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руками</a:t>
            </a:r>
            <a:r>
              <a:rPr lang="uk-UA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підкови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469296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52737"/>
            <a:ext cx="7772400" cy="2160240"/>
          </a:xfrm>
        </p:spPr>
        <p:txBody>
          <a:bodyPr>
            <a:normAutofit/>
          </a:bodyPr>
          <a:lstStyle/>
          <a:p>
            <a:r>
              <a:rPr lang="uk-UA" b="1" dirty="0" smtClean="0">
                <a:latin typeface="Georgia" panose="02040502050405020303" pitchFamily="18" charset="0"/>
              </a:rPr>
              <a:t>НАЦІОНАЛЬНА РЕВОЛЮЦІЯ 1917 – 1921 </a:t>
            </a:r>
            <a:br>
              <a:rPr lang="uk-UA" b="1" dirty="0" smtClean="0">
                <a:latin typeface="Georgia" panose="02040502050405020303" pitchFamily="18" charset="0"/>
              </a:rPr>
            </a:br>
            <a:r>
              <a:rPr lang="uk-UA" b="1" dirty="0" smtClean="0">
                <a:latin typeface="Georgia" panose="02040502050405020303" pitchFamily="18" charset="0"/>
              </a:rPr>
              <a:t>НА ПОДІЛЛІ</a:t>
            </a:r>
            <a:endParaRPr lang="uk-UA" b="1" dirty="0">
              <a:latin typeface="Georgia" panose="02040502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3789040"/>
            <a:ext cx="8208912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2629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9162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97525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19126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997" y="-387424"/>
            <a:ext cx="9428385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3141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815" y="0"/>
            <a:ext cx="94505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7926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721079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3556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64907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2396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7825" y="-633413"/>
            <a:ext cx="12439650" cy="812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06332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44027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4096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79764"/>
            <a:ext cx="9433048" cy="679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2606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00B1C355-2E96-4E41-9B71-905B33F6A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C58F4F22-205E-43EE-853D-EA839AC83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3B59CE30-AF45-43B5-9E2E-3C9A77AFA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57"/>
            <a:ext cx="9144000" cy="68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189ACC7-E1EC-44B8-84EC-1014B3C2C336}"/>
              </a:ext>
            </a:extLst>
          </p:cNvPr>
          <p:cNvSpPr txBox="1"/>
          <p:nvPr/>
        </p:nvSpPr>
        <p:spPr>
          <a:xfrm>
            <a:off x="2123728" y="180010"/>
            <a:ext cx="46506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>
                <a:solidFill>
                  <a:srgbClr val="6A3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ІВАН ПІДКОВА</a:t>
            </a:r>
            <a:endParaRPr lang="ru-RU" sz="3600" dirty="0">
              <a:solidFill>
                <a:srgbClr val="6A31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9904BEA-EAC3-4FC0-9108-FBA57DA6D290}"/>
              </a:ext>
            </a:extLst>
          </p:cNvPr>
          <p:cNvSpPr txBox="1"/>
          <p:nvPr/>
        </p:nvSpPr>
        <p:spPr>
          <a:xfrm>
            <a:off x="323528" y="978741"/>
            <a:ext cx="48789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2438"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наших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днів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дійшов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єдиний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портрет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Підкови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розміщений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одному з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польських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видань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XVII ст.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Невідомий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художник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залишив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портретом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підпис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indent="452438" algn="just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настільки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сильним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ламав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підкови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талери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*, коли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віткнув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талер в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дерев’яну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стіну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треба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вирубати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Взявшись за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заднєє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колесо, він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зупиняв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воза,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запряженого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шістьми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кіньми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Дишло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 ломав об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коліно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Взявши зубами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діжку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медом,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перекидував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голову. Взявши в руки воловий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ріг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пробив ним ворота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FCAA487-6C4E-461D-88A1-E144CD3A8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335" y="762000"/>
            <a:ext cx="3886200" cy="402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404F706-1EF9-45AF-965C-89F04B98AC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0252" y="4918683"/>
            <a:ext cx="3266548" cy="155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291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12"/>
            <a:ext cx="9149892" cy="685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63858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0"/>
            <a:ext cx="102971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7948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93745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" y="0"/>
            <a:ext cx="914203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23845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6490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70163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338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7958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files.gritsenko-andrij-petrovich.webnode.com.ua/200001286-0d73c0e705/%D0%86_%D1%81%D0%B2._%D0%B2.%D0%A1%D0%BE%D0%BB%D0%B4%D0%B0%D1%82%D0%B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5" y="0"/>
            <a:ext cx="9756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788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fleet.sebastopol.ua/spaw2/uploads/images/p109962685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688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Микола Омелянович – Павленко</a:t>
            </a:r>
          </a:p>
          <a:p>
            <a:endParaRPr lang="uk-UA" sz="2400" b="1" dirty="0"/>
          </a:p>
        </p:txBody>
      </p:sp>
      <p:pic>
        <p:nvPicPr>
          <p:cNvPr id="5" name="Рисунок 4" descr="http://upload.wikimedia.org/wikipedia/commons/c/cb/%D0%9E%D0%BC%D0%B5%D0%BB%D1%8F%D0%BD%D0%BE%D0%B2%D0%B8%D1%87-%D0%9F%D0%B0%D0%B2%D0%BB%D0%B5%D0%BD%D0%BA%D0%BE_%D0%9C.JPG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6" b="23516"/>
          <a:stretch>
            <a:fillRect/>
          </a:stretch>
        </p:blipFill>
        <p:spPr bwMode="auto">
          <a:xfrm>
            <a:off x="-108520" y="0"/>
            <a:ext cx="9252520" cy="53732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882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4797152"/>
            <a:ext cx="5486400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260648"/>
            <a:ext cx="5486400" cy="4114800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6237312"/>
            <a:ext cx="5486400" cy="620688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Georgia" panose="02040502050405020303" pitchFamily="18" charset="0"/>
              </a:rPr>
              <a:t>МИРОН ТАРНАВСЬКИЙ</a:t>
            </a:r>
            <a:endParaRPr lang="uk-UA" sz="2400" b="1" dirty="0"/>
          </a:p>
        </p:txBody>
      </p:sp>
      <p:pic>
        <p:nvPicPr>
          <p:cNvPr id="5" name="Рисунок 4" descr="http://upload.wikimedia.org/wikipedia/commons/0/00/Tarnawski_Myro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76455" cy="6237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23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00B1C355-2E96-4E41-9B71-905B33F6A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C58F4F22-205E-43EE-853D-EA839AC83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3B59CE30-AF45-43B5-9E2E-3C9A77AFA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74" y="0"/>
            <a:ext cx="9144000" cy="68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637A9D-42C7-460C-957C-4B0E871F44AB}"/>
              </a:ext>
            </a:extLst>
          </p:cNvPr>
          <p:cNvSpPr txBox="1"/>
          <p:nvPr/>
        </p:nvSpPr>
        <p:spPr>
          <a:xfrm>
            <a:off x="2123728" y="180010"/>
            <a:ext cx="46506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>
                <a:solidFill>
                  <a:srgbClr val="6A3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ІВАН ПІДКОВА</a:t>
            </a:r>
            <a:endParaRPr lang="ru-RU" sz="3600" dirty="0">
              <a:solidFill>
                <a:srgbClr val="6A31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750BCB0-FF02-4CA7-8923-DE025B805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49" y="628649"/>
            <a:ext cx="3175000" cy="440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25B8D4B-6C5E-4137-9D35-A61510EB5E3F}"/>
              </a:ext>
            </a:extLst>
          </p:cNvPr>
          <p:cNvSpPr txBox="1"/>
          <p:nvPr/>
        </p:nvSpPr>
        <p:spPr>
          <a:xfrm>
            <a:off x="3347864" y="762000"/>
            <a:ext cx="56166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2438" algn="just"/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Першого досвіду морських походів Іван Підкова набував у походах </a:t>
            </a:r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Самійла Кішки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пізніше водив козацькі флотилії в море самостійно. Козацькі загони на чолі з Іваном Підковою завдали поразок татарам під Очаковом, Кафою, Козловом.</a:t>
            </a:r>
          </a:p>
          <a:p>
            <a:pPr indent="452438" algn="just"/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часів гетьманування Богдана Ружинського він уже мав репутацію хороброго й тямущого у військових справах, і козаки наставили його полковником. Тож коли по смерті Ружинського постало питання про обрання нового гетьмана, козацьке коло гукнуло: «Підкову!».</a:t>
            </a:r>
          </a:p>
          <a:p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2A1A842-0DE6-4F3A-AFA2-D7CA0A6159C3}"/>
              </a:ext>
            </a:extLst>
          </p:cNvPr>
          <p:cNvSpPr txBox="1"/>
          <p:nvPr/>
        </p:nvSpPr>
        <p:spPr>
          <a:xfrm>
            <a:off x="125415" y="5015997"/>
            <a:ext cx="3949700" cy="1661993"/>
          </a:xfrm>
          <a:prstGeom prst="rect">
            <a:avLst/>
          </a:prstGeom>
          <a:solidFill>
            <a:schemeClr val="bg1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err="1"/>
              <a:t>Самійло</a:t>
            </a:r>
            <a:r>
              <a:rPr lang="ru-RU" sz="1600" b="1" i="1" dirty="0"/>
              <a:t> </a:t>
            </a:r>
            <a:r>
              <a:rPr lang="ru-RU" sz="1600" b="1" i="1" dirty="0" err="1"/>
              <a:t>Кішка</a:t>
            </a:r>
            <a:r>
              <a:rPr lang="ru-RU" sz="1600" b="1" i="1" dirty="0"/>
              <a:t> </a:t>
            </a:r>
          </a:p>
          <a:p>
            <a:pPr algn="ctr"/>
            <a:r>
              <a:rPr lang="ru-RU" sz="1600" b="1" i="1" dirty="0"/>
              <a:t>(1530 — 1602)</a:t>
            </a:r>
          </a:p>
          <a:p>
            <a:pPr indent="176213" algn="just"/>
            <a:r>
              <a:rPr lang="ru-RU" sz="1400" dirty="0" err="1"/>
              <a:t>Козацький</a:t>
            </a:r>
            <a:r>
              <a:rPr lang="ru-RU" sz="1400" dirty="0"/>
              <a:t> </a:t>
            </a:r>
            <a:r>
              <a:rPr lang="ru-RU" sz="1400" dirty="0" err="1"/>
              <a:t>отаман</a:t>
            </a:r>
            <a:r>
              <a:rPr lang="ru-RU" sz="1400" dirty="0"/>
              <a:t>, старший </a:t>
            </a:r>
            <a:r>
              <a:rPr lang="ru-RU" sz="1400" dirty="0" err="1"/>
              <a:t>війська</a:t>
            </a:r>
            <a:r>
              <a:rPr lang="ru-RU" sz="1400" dirty="0"/>
              <a:t> </a:t>
            </a:r>
            <a:r>
              <a:rPr lang="ru-RU" sz="1400" dirty="0" err="1"/>
              <a:t>Запорозького</a:t>
            </a:r>
            <a:r>
              <a:rPr lang="ru-RU" sz="1400" dirty="0"/>
              <a:t> (1574 — 1575, 1599 — 1602). </a:t>
            </a:r>
          </a:p>
          <a:p>
            <a:pPr indent="176213" algn="just"/>
            <a:r>
              <a:rPr lang="ru-RU" sz="1400" dirty="0" err="1"/>
              <a:t>Керував</a:t>
            </a:r>
            <a:r>
              <a:rPr lang="ru-RU" sz="1400" dirty="0"/>
              <a:t> </a:t>
            </a:r>
            <a:r>
              <a:rPr lang="ru-RU" sz="1400" dirty="0" err="1"/>
              <a:t>козацьким</a:t>
            </a:r>
            <a:r>
              <a:rPr lang="ru-RU" sz="1400" dirty="0"/>
              <a:t> </a:t>
            </a:r>
            <a:r>
              <a:rPr lang="ru-RU" sz="1400" dirty="0" err="1"/>
              <a:t>військом</a:t>
            </a:r>
            <a:r>
              <a:rPr lang="ru-RU" sz="1400" dirty="0"/>
              <a:t> у </a:t>
            </a:r>
            <a:r>
              <a:rPr lang="ru-RU" sz="1400" dirty="0" err="1"/>
              <a:t>Лівонській</a:t>
            </a:r>
            <a:r>
              <a:rPr lang="ru-RU" sz="1400" dirty="0"/>
              <a:t> </a:t>
            </a:r>
            <a:r>
              <a:rPr lang="ru-RU" sz="1400" dirty="0" err="1"/>
              <a:t>кампанії</a:t>
            </a:r>
            <a:r>
              <a:rPr lang="ru-RU" sz="1400" dirty="0"/>
              <a:t>, а </a:t>
            </a:r>
            <a:r>
              <a:rPr lang="ru-RU" sz="1400" dirty="0" err="1"/>
              <a:t>також</a:t>
            </a:r>
            <a:r>
              <a:rPr lang="ru-RU" sz="1400" dirty="0"/>
              <a:t> низкою </a:t>
            </a:r>
            <a:r>
              <a:rPr lang="ru-RU" sz="1400" dirty="0" err="1"/>
              <a:t>морських</a:t>
            </a:r>
            <a:r>
              <a:rPr lang="ru-RU" sz="1400" dirty="0"/>
              <a:t> </a:t>
            </a:r>
            <a:r>
              <a:rPr lang="ru-RU" sz="1400" dirty="0" err="1"/>
              <a:t>походів</a:t>
            </a:r>
            <a:r>
              <a:rPr lang="ru-RU" sz="1400" dirty="0"/>
              <a:t>: на </a:t>
            </a:r>
            <a:r>
              <a:rPr lang="ru-RU" sz="1400" dirty="0" err="1"/>
              <a:t>Ґезлев</a:t>
            </a:r>
            <a:r>
              <a:rPr lang="ru-RU" sz="1400" dirty="0"/>
              <a:t>, </a:t>
            </a:r>
            <a:r>
              <a:rPr lang="ru-RU" sz="1400" dirty="0" err="1"/>
              <a:t>Ізмаїл</a:t>
            </a:r>
            <a:r>
              <a:rPr lang="ru-RU" sz="1400" dirty="0"/>
              <a:t>, </a:t>
            </a:r>
            <a:r>
              <a:rPr lang="ru-RU" sz="1400" dirty="0" err="1"/>
              <a:t>Очаків</a:t>
            </a:r>
            <a:r>
              <a:rPr lang="ru-RU" sz="1400" dirty="0"/>
              <a:t>, Аккерман.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82A214F-2773-4BBD-87A4-C68DEFA00C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7616" y="4713470"/>
            <a:ext cx="3650100" cy="211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232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6" descr="C:\Users\User\AppData\Local\Temp\IMG_00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663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927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5" descr="C:\Users\User\AppData\Local\Temp\IMG_00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874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9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0"/>
            <a:ext cx="11430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97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561" y="1"/>
            <a:ext cx="9492089" cy="686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79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60" y="0"/>
            <a:ext cx="9221720" cy="1019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90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718" y="-171400"/>
            <a:ext cx="9354251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54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31" y="0"/>
            <a:ext cx="94474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69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ДРУГА СВІТОВА ВІЙНА СЕМІНАР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944"/>
            <a:ext cx="8964488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9104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8" y="0"/>
            <a:ext cx="9188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380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1071563"/>
            <a:ext cx="11377264" cy="9001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559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00B1C355-2E96-4E41-9B71-905B33F6A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C58F4F22-205E-43EE-853D-EA839AC83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3B59CE30-AF45-43B5-9E2E-3C9A77AFA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2"/>
            <a:ext cx="9144000" cy="68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39A28AB-FCEC-4BE2-943C-87FD18ACA2DB}"/>
              </a:ext>
            </a:extLst>
          </p:cNvPr>
          <p:cNvSpPr txBox="1"/>
          <p:nvPr/>
        </p:nvSpPr>
        <p:spPr>
          <a:xfrm>
            <a:off x="2123728" y="180010"/>
            <a:ext cx="46506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>
                <a:solidFill>
                  <a:srgbClr val="6A3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ІВАН ПІДКОВА</a:t>
            </a:r>
            <a:endParaRPr lang="ru-RU" sz="3600" dirty="0">
              <a:solidFill>
                <a:srgbClr val="6A31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122D48F-CA98-4E31-9356-7DA5DCEA3F0F}"/>
              </a:ext>
            </a:extLst>
          </p:cNvPr>
          <p:cNvSpPr txBox="1"/>
          <p:nvPr/>
        </p:nvSpPr>
        <p:spPr>
          <a:xfrm>
            <a:off x="191364" y="740326"/>
            <a:ext cx="465065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2438" algn="just"/>
            <a:r>
              <a:rPr lang="uk-UA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початку листопада 1577 року Іван Підкова, офіційно назвав себе братом Івана Води Лютого, і оголосив про свої законні права на престол Молдови. При підтримці козацького загону на чолі з кошовим отаманом Яковом Шахом, Підкова почав боротьбу проти ставленика Туреччини, молдовського господаря Петра Мірчича Кривого. Козацьке військо розгромило загони Петра Мірчича і </a:t>
            </a:r>
            <a:r>
              <a:rPr lang="uk-UA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листопада 1577 року </a:t>
            </a:r>
            <a:r>
              <a:rPr lang="uk-UA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звільнило Яси – тодішню столицю Молдови. Іван Підкова був проголошений молдовським господарем, а Яків Шах з козацьким загоном повернувся на Січ. </a:t>
            </a:r>
          </a:p>
          <a:p>
            <a:pPr indent="452438" algn="just"/>
            <a:r>
              <a:rPr lang="uk-UA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Іван Підкова сформував новий уряд. Як господар Молдови, звільнив всіх арештованих і офіційно розірвав стосунки з Портою та звернувся до польського короля Баторія з проханням про протекторат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BFC66FB-FEB0-4415-8D6D-3F13566D12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3386" y="1339596"/>
            <a:ext cx="3972044" cy="4178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741336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3478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63969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7"/>
            <a:ext cx="9144000" cy="695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8831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 descr="Результат пошуку зображень за запитом &quot;пакт молотова ріббентропа карикатур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43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2" descr="Результат пошуку зображень за запитом &quot;пакт молотова ріббентропа карикатур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8748464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99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4" descr="Результат пошуку зображень за запитом &quot;пакт молотова ріббентропа карикатур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2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87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7" descr="Результат пошуку зображень за запитом &quot;пакт молотова ріббентропа карикатур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68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8" descr="http://verner.blox.ua/resource/ParadBr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954173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86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23" descr="Результат пошуку зображень за запитом &quot;пакт молотова ріббентропа карт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23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Рисунок 50" descr="http://www.litopys.com.ua/upload/medialibrary/fef/fef2d0f43b6763938989125b87768e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3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9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00B1C355-2E96-4E41-9B71-905B33F6A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C58F4F22-205E-43EE-853D-EA839AC83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3B59CE30-AF45-43B5-9E2E-3C9A77AFA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2"/>
            <a:ext cx="9144000" cy="68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EC73D4C-86EA-4F03-A0D9-546C153F5BF7}"/>
              </a:ext>
            </a:extLst>
          </p:cNvPr>
          <p:cNvSpPr txBox="1"/>
          <p:nvPr/>
        </p:nvSpPr>
        <p:spPr>
          <a:xfrm>
            <a:off x="2123728" y="180010"/>
            <a:ext cx="46506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>
                <a:solidFill>
                  <a:srgbClr val="6A3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ІВАН ПІДКОВА</a:t>
            </a:r>
            <a:endParaRPr lang="ru-RU" sz="3600" dirty="0">
              <a:solidFill>
                <a:srgbClr val="6A31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8C845F1-F480-443A-A502-F87AD552D611}"/>
              </a:ext>
            </a:extLst>
          </p:cNvPr>
          <p:cNvSpPr txBox="1"/>
          <p:nvPr/>
        </p:nvSpPr>
        <p:spPr>
          <a:xfrm>
            <a:off x="3779912" y="768680"/>
            <a:ext cx="518457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2438" algn="just"/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червня 1578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присутності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великої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кількості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 і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турецьких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послів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Ринковій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площі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Львові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Іванові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Підкові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відтято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голову. </a:t>
            </a:r>
          </a:p>
          <a:p>
            <a:pPr indent="452438" algn="just"/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Останніми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словами ватажка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2438" algn="just"/>
            <a:r>
              <a:rPr lang="uk-UA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Мене привели на смерть,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хоча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житті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 не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зробив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нічого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аби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заслужити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такий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кінець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Знаю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одне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боровся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мужньо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як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чесний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лицар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ворогів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християнства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діяв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добра і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батьківщини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мене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єдине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бажання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бути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їй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опорою і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захистом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невірних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аби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лишилися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краях і не переходили Дунай.</a:t>
            </a:r>
            <a:r>
              <a:rPr lang="uk-UA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2438" algn="just"/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страти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Підкову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поховали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львівській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Успенській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церкві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Могилу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засипали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трояндами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Згодом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козаки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викрали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тіло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перепоховали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Каневі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поряд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могилою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іншого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козацького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ватажка —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Самійла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Кішки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Через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деякий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поруч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спочив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Яків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Шах.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59E9E01-3254-4939-A4A2-D461F3A72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38" y="1367774"/>
            <a:ext cx="3343186" cy="4434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915004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Рисунок 60" descr="http://oun-upa.org.ua/archive/kol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8676456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3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Рисунок 53" descr="http://www.ukrcenter.com/!FilesRepository/Photogallery/_NETGAL1/15d9be53-9255-4ec9-99f0-0f7895db226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3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45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628"/>
            <a:ext cx="9252520" cy="7010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20324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065226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3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08246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Рисунок 36" descr="http://1-ps.googleusercontent.com/x/www.istpravda.com.ua/his.img.pravda.com/images/doc/d/3/d37b737-3-08-.jpg.pagespeed.ce.8txclI-7t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97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92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Рисунок 35" descr="http://upload.wikimedia.org/wikipedia/uk/thumb/f/f3/Banderivtsi_html_m4eef2379.png/250px-Banderivtsi_html_m4eef237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808" y="-84045"/>
            <a:ext cx="9396536" cy="6925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09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672" y="0"/>
            <a:ext cx="11521281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93917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dirty="0" smtClean="0">
                <a:latin typeface="Georgia" panose="02040502050405020303" pitchFamily="18" charset="0"/>
              </a:rPr>
              <a:t>УПА - ПІВДЕНЬ</a:t>
            </a:r>
            <a:endParaRPr lang="uk-UA" sz="2400" dirty="0">
              <a:latin typeface="Georgia" panose="020405020504050203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uk-UA" b="1" dirty="0">
                <a:latin typeface="Georgia" panose="02040502050405020303" pitchFamily="18" charset="0"/>
              </a:rPr>
              <a:t>У квітні 1942 р. Відбулася ІІ конференція ОУН, яка прийняла постанову про розбудову збройних сил України. Одним з кроків на шляху такої розбудови було рішення про формування групи військ УПА-Південь, яка і була сформована у 1943 р. на основі холодноярського відділу Івана Білика («Костя»), уманського відділу Остапа В’ячеслава («Маріян Мартин»), полтавського відділу «Діда Тараса» та добре озброєної сотні Омеляна Грабця («Батька») з Волині. Головне Командування УПА призначає командиром УПА-Південь Омеляна Грабця (1911 - 1944).</a:t>
            </a:r>
          </a:p>
          <a:p>
            <a:endParaRPr lang="uk-UA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260648"/>
            <a:ext cx="556895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77847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4856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884</Words>
  <Application>Microsoft Office PowerPoint</Application>
  <PresentationFormat>Экран (4:3)</PresentationFormat>
  <Paragraphs>59</Paragraphs>
  <Slides>100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100</vt:i4>
      </vt:variant>
    </vt:vector>
  </HeadingPairs>
  <TitlesOfParts>
    <vt:vector size="101" baseType="lpstr">
      <vt:lpstr>Тема Office</vt:lpstr>
      <vt:lpstr>ЗАХИСТ УКРАЇНИ</vt:lpstr>
      <vt:lpstr>Презентация PowerPoint</vt:lpstr>
      <vt:lpstr>Презентация PowerPoint</vt:lpstr>
      <vt:lpstr>БЕРНАРД ПРЕТВИЧ Барський староста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БИТВА ПІД МАХНІВКОЮ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ВЕРЛАНІВСЬКА РЕВОЛЮЦІЯ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БАРСЬКА КОНФЕДЕРАЦІЯ </vt:lpstr>
      <vt:lpstr>МАКСИМ ЗАЛІЗНЯК</vt:lpstr>
      <vt:lpstr>Презентация PowerPoint</vt:lpstr>
      <vt:lpstr>НАЦІОНАЛЬНА РЕВОЛЮЦІЯ 1917 – 1921  НА ПОДІЛЛІ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ДРУГА СВІТОВА ВІЙНА СЕМІНАР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УПА - ПІВДЕНЬ</vt:lpstr>
      <vt:lpstr>Презентация PowerPoint</vt:lpstr>
      <vt:lpstr>Україна в Другій світовій війні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ЗАХИСТ УКРАЇНИ</dc:title>
  <dc:creator>RePack by Diakov</dc:creator>
  <cp:lastModifiedBy>RePack by Diakov</cp:lastModifiedBy>
  <cp:revision>10</cp:revision>
  <dcterms:created xsi:type="dcterms:W3CDTF">2023-08-21T13:23:57Z</dcterms:created>
  <dcterms:modified xsi:type="dcterms:W3CDTF">2023-08-21T18:22:29Z</dcterms:modified>
</cp:coreProperties>
</file>